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Arimo Italic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Nunito Sans" pitchFamily="2" charset="0"/>
      <p:regular r:id="rId14"/>
    </p:embeddedFont>
    <p:embeddedFont>
      <p:font typeface="Open Sans Bold" panose="020B0604020202020204" charset="0"/>
      <p:regular r:id="rId15"/>
    </p:embeddedFont>
    <p:embeddedFont>
      <p:font typeface="Roboto Bold" panose="020B0604020202020204" charset="0"/>
      <p:regular r:id="rId16"/>
    </p:embeddedFont>
    <p:embeddedFont>
      <p:font typeface="Roboto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178" y="1047750"/>
            <a:ext cx="16910694" cy="8307378"/>
          </a:xfrm>
          <a:custGeom>
            <a:avLst/>
            <a:gdLst/>
            <a:ahLst/>
            <a:cxnLst/>
            <a:rect l="l" t="t" r="r" b="b"/>
            <a:pathLst>
              <a:path w="16910694" h="8307378">
                <a:moveTo>
                  <a:pt x="0" y="0"/>
                </a:moveTo>
                <a:lnTo>
                  <a:pt x="16910694" y="0"/>
                </a:lnTo>
                <a:lnTo>
                  <a:pt x="16910694" y="8307378"/>
                </a:lnTo>
                <a:lnTo>
                  <a:pt x="0" y="830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3398" y="9387766"/>
            <a:ext cx="3407072" cy="594631"/>
          </a:xfrm>
          <a:custGeom>
            <a:avLst/>
            <a:gdLst/>
            <a:ahLst/>
            <a:cxnLst/>
            <a:rect l="l" t="t" r="r" b="b"/>
            <a:pathLst>
              <a:path w="3407072" h="594631">
                <a:moveTo>
                  <a:pt x="0" y="0"/>
                </a:moveTo>
                <a:lnTo>
                  <a:pt x="3407072" y="0"/>
                </a:lnTo>
                <a:lnTo>
                  <a:pt x="3407072" y="594630"/>
                </a:lnTo>
                <a:lnTo>
                  <a:pt x="0" y="59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52594" y="2617083"/>
            <a:ext cx="7114600" cy="4208026"/>
          </a:xfrm>
          <a:custGeom>
            <a:avLst/>
            <a:gdLst/>
            <a:ahLst/>
            <a:cxnLst/>
            <a:rect l="l" t="t" r="r" b="b"/>
            <a:pathLst>
              <a:path w="7114600" h="4208026">
                <a:moveTo>
                  <a:pt x="0" y="0"/>
                </a:moveTo>
                <a:lnTo>
                  <a:pt x="7114600" y="0"/>
                </a:lnTo>
                <a:lnTo>
                  <a:pt x="7114600" y="4208026"/>
                </a:lnTo>
                <a:lnTo>
                  <a:pt x="0" y="420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851930" y="9598025"/>
            <a:ext cx="5436070" cy="56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 spc="-39">
                <a:solidFill>
                  <a:srgbClr val="E6E6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Team Innovators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2594" y="6853684"/>
            <a:ext cx="7178539" cy="45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3195" spc="-3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Unlock your potential with every blink.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V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13716000"/>
                  </a:moveTo>
                  <a:lnTo>
                    <a:pt x="24384000" y="13716000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060586"/>
            <a:ext cx="4965700" cy="2979420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511" b="-55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95230" y="4060586"/>
            <a:ext cx="5097301" cy="2979420"/>
            <a:chOff x="0" y="0"/>
            <a:chExt cx="6518288" cy="381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18288" cy="3810000"/>
            </a:xfrm>
            <a:custGeom>
              <a:avLst/>
              <a:gdLst/>
              <a:ahLst/>
              <a:cxnLst/>
              <a:rect l="l" t="t" r="r" b="b"/>
              <a:pathLst>
                <a:path w="6518288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92019" y="0"/>
                    <a:pt x="651829" y="0"/>
                  </a:cubicBezTo>
                  <a:lnTo>
                    <a:pt x="5866459" y="0"/>
                  </a:lnTo>
                  <a:cubicBezTo>
                    <a:pt x="6226269" y="0"/>
                    <a:pt x="6518288" y="284480"/>
                    <a:pt x="6518288" y="635000"/>
                  </a:cubicBezTo>
                  <a:lnTo>
                    <a:pt x="6518288" y="3175000"/>
                  </a:lnTo>
                  <a:cubicBezTo>
                    <a:pt x="6518288" y="3525520"/>
                    <a:pt x="6226269" y="3810000"/>
                    <a:pt x="5866459" y="3810000"/>
                  </a:cubicBezTo>
                  <a:lnTo>
                    <a:pt x="651829" y="3810000"/>
                  </a:lnTo>
                  <a:cubicBezTo>
                    <a:pt x="292019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7099" b="-70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24962" y="4060586"/>
            <a:ext cx="4965700" cy="2979420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5520" b="-55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7761" y="7572704"/>
            <a:ext cx="5273899" cy="1897185"/>
            <a:chOff x="0" y="0"/>
            <a:chExt cx="7031866" cy="25295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0"/>
              <a:ext cx="7031866" cy="69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99"/>
                </a:lnSpc>
                <a:spcBef>
                  <a:spcPct val="0"/>
                </a:spcBef>
              </a:pPr>
              <a:r>
                <a:rPr lang="en-US" sz="2999" b="1" spc="-2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Decreased Productivity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6840"/>
              <a:ext cx="7031866" cy="1602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Burnout impairs focus and decision-making, costing companies over $500B in annual losses.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76716" y="7572704"/>
            <a:ext cx="5293622" cy="1487610"/>
            <a:chOff x="0" y="0"/>
            <a:chExt cx="7058162" cy="19834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0"/>
              <a:ext cx="7058162" cy="69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99"/>
                </a:lnSpc>
                <a:spcBef>
                  <a:spcPct val="0"/>
                </a:spcBef>
              </a:pPr>
              <a:r>
                <a:rPr lang="en-US" sz="2999" b="1" spc="-2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Increased Absenteeism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26840"/>
              <a:ext cx="7058162" cy="105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Burnout increases sick leaves, disrupts workflows and lowers morale.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24962" y="7572754"/>
            <a:ext cx="4965700" cy="1897185"/>
            <a:chOff x="0" y="0"/>
            <a:chExt cx="6620933" cy="25295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0"/>
              <a:ext cx="6620933" cy="69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99"/>
                </a:lnSpc>
                <a:spcBef>
                  <a:spcPct val="0"/>
                </a:spcBef>
              </a:pPr>
              <a:r>
                <a:rPr lang="en-US" sz="2999" b="1" u="none" strike="noStrik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High turnover costs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6840"/>
              <a:ext cx="6620933" cy="1602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46% of HR leaders say burnout drives up to half of workforce turnover.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1775" y="561181"/>
            <a:ext cx="5168570" cy="137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14"/>
              </a:lnSpc>
              <a:spcBef>
                <a:spcPct val="0"/>
              </a:spcBef>
            </a:pPr>
            <a:r>
              <a:rPr lang="en-US" sz="8929" b="1" spc="-8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1775" y="2389851"/>
            <a:ext cx="14329102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Work</a:t>
            </a:r>
            <a:r>
              <a:rPr lang="en-US" sz="2400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place burnout is escalating in Saudi Arabia, affecting 57% of employees. Excessive workloads and stress weaken productivity, morale, and performance.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V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13716000"/>
                  </a:moveTo>
                  <a:lnTo>
                    <a:pt x="24384000" y="13716000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717700" y="3464374"/>
            <a:ext cx="6757126" cy="6446888"/>
          </a:xfrm>
          <a:custGeom>
            <a:avLst/>
            <a:gdLst/>
            <a:ahLst/>
            <a:cxnLst/>
            <a:rect l="l" t="t" r="r" b="b"/>
            <a:pathLst>
              <a:path w="6757126" h="6446888">
                <a:moveTo>
                  <a:pt x="0" y="0"/>
                </a:moveTo>
                <a:lnTo>
                  <a:pt x="6757126" y="0"/>
                </a:lnTo>
                <a:lnTo>
                  <a:pt x="6757126" y="6446889"/>
                </a:lnTo>
                <a:lnTo>
                  <a:pt x="0" y="6446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68416" y="850710"/>
            <a:ext cx="563745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spc="-8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191" y="2332312"/>
            <a:ext cx="1609088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EyeRest uses AI-powered eye tracking to detect early burnout signs through eye movements. It then delivers real-time, personalized interventions to help employees recharge and stay productive.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0561" y="3859713"/>
            <a:ext cx="9489385" cy="600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Analysis : </a:t>
            </a: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Continuously monitors blink rate, gaze stability, and pupil dilation to detect early burnout signs.</a:t>
            </a:r>
          </a:p>
          <a:p>
            <a:pPr algn="l">
              <a:lnSpc>
                <a:spcPts val="2380"/>
              </a:lnSpc>
            </a:pPr>
            <a:endParaRPr lang="en-US" sz="25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Interventions</a:t>
            </a: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: Suggests customized breaks and focus-activities based on detected burnout levels.</a:t>
            </a:r>
          </a:p>
          <a:p>
            <a:pPr algn="l">
              <a:lnSpc>
                <a:spcPts val="2380"/>
              </a:lnSpc>
            </a:pPr>
            <a:endParaRPr lang="en-US" sz="25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Gamified Rewards : </a:t>
            </a: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Encourages break adherence with redeemable points.</a:t>
            </a:r>
          </a:p>
          <a:p>
            <a:pPr algn="l">
              <a:lnSpc>
                <a:spcPts val="2379"/>
              </a:lnSpc>
            </a:pPr>
            <a:endParaRPr lang="en-US" sz="25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Supervisor Dashboard</a:t>
            </a: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: Tracks burnout indicators and break compliance, ensuring a healthy work balance.</a:t>
            </a:r>
          </a:p>
          <a:p>
            <a:pPr algn="l">
              <a:lnSpc>
                <a:spcPts val="2379"/>
              </a:lnSpc>
            </a:pPr>
            <a:endParaRPr lang="en-US" sz="25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39753" lvl="1" indent="-269876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Privacy : </a:t>
            </a: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Uses real-time data processing with no storage; requires explicit consent.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8395" y="2728399"/>
            <a:ext cx="319604" cy="285896"/>
          </a:xfrm>
          <a:prstGeom prst="rect">
            <a:avLst/>
          </a:prstGeom>
          <a:solidFill>
            <a:srgbClr val="010F1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628395" y="4911031"/>
            <a:ext cx="319604" cy="285896"/>
          </a:xfrm>
          <a:prstGeom prst="rect">
            <a:avLst/>
          </a:prstGeom>
          <a:solidFill>
            <a:srgbClr val="010F19">
              <a:alpha val="19608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628395" y="5474954"/>
            <a:ext cx="319604" cy="285896"/>
          </a:xfrm>
          <a:prstGeom prst="rect">
            <a:avLst/>
          </a:prstGeom>
          <a:solidFill>
            <a:srgbClr val="010F19">
              <a:alpha val="19608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flipV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13716000"/>
                  </a:moveTo>
                  <a:lnTo>
                    <a:pt x="24384000" y="13716000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8003" y="5094896"/>
            <a:ext cx="7204354" cy="4318914"/>
            <a:chOff x="0" y="0"/>
            <a:chExt cx="1355827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5827" cy="812800"/>
            </a:xfrm>
            <a:custGeom>
              <a:avLst/>
              <a:gdLst/>
              <a:ahLst/>
              <a:cxnLst/>
              <a:rect l="l" t="t" r="r" b="b"/>
              <a:pathLst>
                <a:path w="1355827" h="812800">
                  <a:moveTo>
                    <a:pt x="80596" y="0"/>
                  </a:moveTo>
                  <a:lnTo>
                    <a:pt x="1275230" y="0"/>
                  </a:lnTo>
                  <a:cubicBezTo>
                    <a:pt x="1296606" y="0"/>
                    <a:pt x="1317106" y="8491"/>
                    <a:pt x="1332220" y="23606"/>
                  </a:cubicBezTo>
                  <a:cubicBezTo>
                    <a:pt x="1347335" y="38721"/>
                    <a:pt x="1355827" y="59221"/>
                    <a:pt x="1355827" y="80596"/>
                  </a:cubicBezTo>
                  <a:lnTo>
                    <a:pt x="1355827" y="732204"/>
                  </a:lnTo>
                  <a:cubicBezTo>
                    <a:pt x="1355827" y="776716"/>
                    <a:pt x="1319742" y="812800"/>
                    <a:pt x="1275230" y="812800"/>
                  </a:cubicBezTo>
                  <a:lnTo>
                    <a:pt x="80596" y="812800"/>
                  </a:lnTo>
                  <a:cubicBezTo>
                    <a:pt x="36084" y="812800"/>
                    <a:pt x="0" y="776716"/>
                    <a:pt x="0" y="732204"/>
                  </a:cubicBezTo>
                  <a:lnTo>
                    <a:pt x="0" y="80596"/>
                  </a:lnTo>
                  <a:cubicBezTo>
                    <a:pt x="0" y="36084"/>
                    <a:pt x="36084" y="0"/>
                    <a:pt x="80596" y="0"/>
                  </a:cubicBezTo>
                  <a:close/>
                </a:path>
              </a:pathLst>
            </a:custGeom>
            <a:blipFill>
              <a:blip r:embed="rId3"/>
              <a:stretch>
                <a:fillRect t="-7724" b="-3829"/>
              </a:stretch>
            </a:blip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09650"/>
            <a:ext cx="5524156" cy="276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 spc="-89">
                <a:solidFill>
                  <a:srgbClr val="F4F4F4"/>
                </a:solidFill>
                <a:latin typeface="Roboto Bold"/>
                <a:ea typeface="Roboto Bold"/>
                <a:cs typeface="Roboto Bold"/>
                <a:sym typeface="Roboto Bold"/>
              </a:rPr>
              <a:t>Business Model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70899" y="612114"/>
            <a:ext cx="8688401" cy="1240380"/>
            <a:chOff x="0" y="0"/>
            <a:chExt cx="11584534" cy="16538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394963" cy="113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68"/>
                </a:lnSpc>
              </a:pPr>
              <a:r>
                <a:rPr lang="en-US" sz="5360" b="1" spc="-53">
                  <a:solidFill>
                    <a:srgbClr val="F4F4F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26016" y="168787"/>
              <a:ext cx="9758518" cy="148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9"/>
                </a:lnSpc>
              </a:pPr>
              <a:r>
                <a:rPr lang="en-US" sz="2299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We estimate an initial investment of </a:t>
              </a:r>
              <a:r>
                <a:rPr lang="en-US" sz="2299" b="1">
                  <a:solidFill>
                    <a:srgbClr val="F4F4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50k–70k SAR</a:t>
              </a:r>
              <a:r>
                <a:rPr lang="en-US" sz="2299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 for technology development, marketing, and product validation.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70899" y="2461127"/>
            <a:ext cx="8688401" cy="1240380"/>
            <a:chOff x="0" y="0"/>
            <a:chExt cx="11584534" cy="165384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1394963" cy="113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68"/>
                </a:lnSpc>
              </a:pPr>
              <a:r>
                <a:rPr lang="en-US" sz="5360" b="1" spc="-53">
                  <a:solidFill>
                    <a:srgbClr val="F4F4F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26016" y="168787"/>
              <a:ext cx="9758518" cy="148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Our revenue comes from strategic partnerships and recurring subscriptions.</a:t>
              </a:r>
            </a:p>
            <a:p>
              <a:pPr marL="0" lvl="0" indent="0" algn="l">
                <a:lnSpc>
                  <a:spcPts val="2989"/>
                </a:lnSpc>
                <a:spcBef>
                  <a:spcPct val="0"/>
                </a:spcBef>
              </a:pPr>
              <a:endParaRPr lang="en-US" sz="2299" u="none" strike="noStrike">
                <a:solidFill>
                  <a:srgbClr val="F4F4F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70899" y="4474706"/>
            <a:ext cx="8688401" cy="1240380"/>
            <a:chOff x="0" y="0"/>
            <a:chExt cx="11584534" cy="165384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1394963" cy="113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68"/>
                </a:lnSpc>
              </a:pPr>
              <a:r>
                <a:rPr lang="en-US" sz="5360" b="1" spc="-53">
                  <a:solidFill>
                    <a:srgbClr val="F4F4F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26016" y="168787"/>
              <a:ext cx="9758518" cy="148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Competitive</a:t>
              </a: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 pricing at </a:t>
              </a:r>
              <a:r>
                <a:rPr lang="en-US" sz="2299" b="1" u="none" strike="noStrike">
                  <a:solidFill>
                    <a:srgbClr val="F4F4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40–50 SAR</a:t>
              </a: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 per employee each month, potentially generating </a:t>
              </a:r>
              <a:r>
                <a:rPr lang="en-US" sz="2299" b="1" u="none" strike="noStrike">
                  <a:solidFill>
                    <a:srgbClr val="F4F4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100k–600k SAR</a:t>
              </a: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 in annual revenue per partnership, depending on company size.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570899" y="6488284"/>
            <a:ext cx="8688401" cy="868905"/>
            <a:chOff x="0" y="0"/>
            <a:chExt cx="11584534" cy="115854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394963" cy="113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68"/>
                </a:lnSpc>
              </a:pPr>
              <a:r>
                <a:rPr lang="en-US" sz="5360" b="1" spc="-53">
                  <a:solidFill>
                    <a:srgbClr val="F4F4F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26016" y="168787"/>
              <a:ext cx="9758518" cy="989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We</a:t>
              </a: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 focus on tech and finance companies with high screen time, long hours, and high pressure.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570899" y="8338264"/>
            <a:ext cx="8688401" cy="1227838"/>
            <a:chOff x="0" y="0"/>
            <a:chExt cx="11584534" cy="163711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1394963" cy="1146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0"/>
                </a:lnSpc>
              </a:pPr>
              <a:r>
                <a:rPr lang="en-US" sz="5400" b="1" spc="-54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05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826016" y="152064"/>
              <a:ext cx="9758518" cy="148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4F4F4"/>
                  </a:solidFill>
                  <a:latin typeface="Arimo"/>
                  <a:ea typeface="Arimo"/>
                  <a:cs typeface="Arimo"/>
                  <a:sym typeface="Arimo"/>
                </a:rPr>
                <a:t>In the long term, we aim to secure strategic partnerships with industry giants such as Google, Microsoft, Amazon, PwC, and KPMG.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231224" y="2043807"/>
            <a:ext cx="2113252" cy="459632"/>
          </a:xfrm>
          <a:custGeom>
            <a:avLst/>
            <a:gdLst/>
            <a:ahLst/>
            <a:cxnLst/>
            <a:rect l="l" t="t" r="r" b="b"/>
            <a:pathLst>
              <a:path w="2113252" h="459632">
                <a:moveTo>
                  <a:pt x="0" y="0"/>
                </a:moveTo>
                <a:lnTo>
                  <a:pt x="2113251" y="0"/>
                </a:lnTo>
                <a:lnTo>
                  <a:pt x="2113251" y="459633"/>
                </a:lnTo>
                <a:lnTo>
                  <a:pt x="0" y="459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45204" y="2289577"/>
            <a:ext cx="8668947" cy="7481461"/>
          </a:xfrm>
          <a:custGeom>
            <a:avLst/>
            <a:gdLst/>
            <a:ahLst/>
            <a:cxnLst/>
            <a:rect l="l" t="t" r="r" b="b"/>
            <a:pathLst>
              <a:path w="8668947" h="7481461">
                <a:moveTo>
                  <a:pt x="0" y="0"/>
                </a:moveTo>
                <a:lnTo>
                  <a:pt x="8668947" y="0"/>
                </a:lnTo>
                <a:lnTo>
                  <a:pt x="8668947" y="7481461"/>
                </a:lnTo>
                <a:lnTo>
                  <a:pt x="0" y="7481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934" t="-3651" b="-16215"/>
            </a:stretch>
          </a:blipFill>
          <a:ln w="47625" cap="rnd">
            <a:gradFill>
              <a:gsLst>
                <a:gs pos="0">
                  <a:srgbClr val="474457">
                    <a:alpha val="100000"/>
                  </a:srgbClr>
                </a:gs>
                <a:gs pos="100000">
                  <a:srgbClr val="64AFC6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31224" y="2059387"/>
            <a:ext cx="2113252" cy="459632"/>
          </a:xfrm>
          <a:custGeom>
            <a:avLst/>
            <a:gdLst/>
            <a:ahLst/>
            <a:cxnLst/>
            <a:rect l="l" t="t" r="r" b="b"/>
            <a:pathLst>
              <a:path w="2113252" h="459632">
                <a:moveTo>
                  <a:pt x="0" y="0"/>
                </a:moveTo>
                <a:lnTo>
                  <a:pt x="2113251" y="0"/>
                </a:lnTo>
                <a:lnTo>
                  <a:pt x="2113251" y="459632"/>
                </a:lnTo>
                <a:lnTo>
                  <a:pt x="0" y="45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385723" y="680329"/>
            <a:ext cx="1804252" cy="1916868"/>
          </a:xfrm>
          <a:custGeom>
            <a:avLst/>
            <a:gdLst/>
            <a:ahLst/>
            <a:cxnLst/>
            <a:rect l="l" t="t" r="r" b="b"/>
            <a:pathLst>
              <a:path w="1804252" h="1916868">
                <a:moveTo>
                  <a:pt x="0" y="0"/>
                </a:moveTo>
                <a:lnTo>
                  <a:pt x="1804253" y="0"/>
                </a:lnTo>
                <a:lnTo>
                  <a:pt x="1804253" y="1916869"/>
                </a:lnTo>
                <a:lnTo>
                  <a:pt x="0" y="1916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1598" y="481175"/>
            <a:ext cx="856905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 spc="-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Technology &amp; Value</a:t>
            </a:r>
          </a:p>
        </p:txBody>
      </p:sp>
      <p:sp>
        <p:nvSpPr>
          <p:cNvPr id="12" name="Freeform 12"/>
          <p:cNvSpPr/>
          <p:nvPr/>
        </p:nvSpPr>
        <p:spPr>
          <a:xfrm>
            <a:off x="281598" y="2272407"/>
            <a:ext cx="8668947" cy="7498630"/>
          </a:xfrm>
          <a:custGeom>
            <a:avLst/>
            <a:gdLst/>
            <a:ahLst/>
            <a:cxnLst/>
            <a:rect l="l" t="t" r="r" b="b"/>
            <a:pathLst>
              <a:path w="8668947" h="7498630">
                <a:moveTo>
                  <a:pt x="0" y="0"/>
                </a:moveTo>
                <a:lnTo>
                  <a:pt x="8668948" y="0"/>
                </a:lnTo>
                <a:lnTo>
                  <a:pt x="8668948" y="7498631"/>
                </a:lnTo>
                <a:lnTo>
                  <a:pt x="0" y="74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934" t="-3416" b="-16175"/>
            </a:stretch>
          </a:blipFill>
          <a:ln w="47625" cap="rnd">
            <a:gradFill>
              <a:gsLst>
                <a:gs pos="0">
                  <a:srgbClr val="474457">
                    <a:alpha val="100000"/>
                  </a:srgbClr>
                </a:gs>
                <a:gs pos="100000">
                  <a:srgbClr val="64AFC6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1598" y="2915341"/>
            <a:ext cx="8146671" cy="625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4135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Eye-Tracking:</a:t>
            </a: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Monitors blink rate, gaze patterns, and pupil dilation to detect early signs of burnout.</a:t>
            </a:r>
          </a:p>
          <a:p>
            <a:pPr algn="l">
              <a:lnSpc>
                <a:spcPts val="4135"/>
              </a:lnSpc>
            </a:pPr>
            <a:endParaRPr lang="en-US" sz="21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135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&amp; ML:</a:t>
            </a: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Processes large data sets to predict burnout risk and recommend targeted interventions.</a:t>
            </a:r>
          </a:p>
          <a:p>
            <a:pPr algn="l">
              <a:lnSpc>
                <a:spcPts val="4135"/>
              </a:lnSpc>
            </a:pPr>
            <a:endParaRPr lang="en-US" sz="21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135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Real-Time Analysis:</a:t>
            </a: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Delivers immediate insights and alerts without storing personal information.</a:t>
            </a:r>
          </a:p>
          <a:p>
            <a:pPr algn="l">
              <a:lnSpc>
                <a:spcPts val="4135"/>
              </a:lnSpc>
            </a:pPr>
            <a:endParaRPr lang="en-US" sz="21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135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Visualization: </a:t>
            </a: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Offers clear dashboards for supervisors to track and manage employees’ burnout levels.</a:t>
            </a:r>
          </a:p>
          <a:p>
            <a:pPr algn="l">
              <a:lnSpc>
                <a:spcPts val="4135"/>
              </a:lnSpc>
            </a:pPr>
            <a:endParaRPr lang="en-US" sz="21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788872" y="1947617"/>
            <a:ext cx="2986576" cy="649580"/>
          </a:xfrm>
          <a:custGeom>
            <a:avLst/>
            <a:gdLst/>
            <a:ahLst/>
            <a:cxnLst/>
            <a:rect l="l" t="t" r="r" b="b"/>
            <a:pathLst>
              <a:path w="2986576" h="649580">
                <a:moveTo>
                  <a:pt x="0" y="0"/>
                </a:moveTo>
                <a:lnTo>
                  <a:pt x="2986576" y="0"/>
                </a:lnTo>
                <a:lnTo>
                  <a:pt x="2986576" y="649581"/>
                </a:lnTo>
                <a:lnTo>
                  <a:pt x="0" y="649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590018" y="2024757"/>
            <a:ext cx="338428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3000" b="1" spc="-3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Why EyeRest?</a:t>
            </a:r>
          </a:p>
        </p:txBody>
      </p:sp>
      <p:sp>
        <p:nvSpPr>
          <p:cNvPr id="16" name="Freeform 16"/>
          <p:cNvSpPr/>
          <p:nvPr/>
        </p:nvSpPr>
        <p:spPr>
          <a:xfrm>
            <a:off x="670355" y="1947617"/>
            <a:ext cx="2986576" cy="649580"/>
          </a:xfrm>
          <a:custGeom>
            <a:avLst/>
            <a:gdLst/>
            <a:ahLst/>
            <a:cxnLst/>
            <a:rect l="l" t="t" r="r" b="b"/>
            <a:pathLst>
              <a:path w="2986576" h="649580">
                <a:moveTo>
                  <a:pt x="0" y="0"/>
                </a:moveTo>
                <a:lnTo>
                  <a:pt x="2986575" y="0"/>
                </a:lnTo>
                <a:lnTo>
                  <a:pt x="2986575" y="649581"/>
                </a:lnTo>
                <a:lnTo>
                  <a:pt x="0" y="649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71501" y="2042769"/>
            <a:ext cx="338428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3000" b="1" spc="-3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How EyeRest?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45204" y="2886766"/>
            <a:ext cx="8668947" cy="633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4289"/>
              </a:lnSpc>
              <a:buFont typeface="Arial"/>
              <a:buChar char="•"/>
            </a:pPr>
            <a:r>
              <a:rPr lang="en-US" sz="2199" b="1" u="none" strike="noStrik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Scientifically Supported</a:t>
            </a:r>
            <a:r>
              <a:rPr lang="en-US" sz="21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Research shows ocular metrics correlate with fatigue and stress, which drive burnout.</a:t>
            </a:r>
          </a:p>
          <a:p>
            <a:pPr algn="l">
              <a:lnSpc>
                <a:spcPts val="2535"/>
              </a:lnSpc>
            </a:pPr>
            <a:endParaRPr lang="en-US" sz="2199" u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289"/>
              </a:lnSpc>
              <a:buFont typeface="Arial"/>
              <a:buChar char="•"/>
            </a:pPr>
            <a:r>
              <a:rPr lang="en-US" sz="2199" b="1" u="none" strike="noStrik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Proactive Prevention</a:t>
            </a:r>
            <a:r>
              <a:rPr lang="en-US" sz="21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Early detection and alerts help address issues before they escalate.</a:t>
            </a:r>
          </a:p>
          <a:p>
            <a:pPr algn="l">
              <a:lnSpc>
                <a:spcPts val="2535"/>
              </a:lnSpc>
            </a:pPr>
            <a:endParaRPr lang="en-US" sz="2199" u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289"/>
              </a:lnSpc>
              <a:buFont typeface="Arial"/>
              <a:buChar char="•"/>
            </a:pPr>
            <a:r>
              <a:rPr lang="en-US" sz="2199" b="1" u="none" strike="noStrik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Supervisor Dashboard Insights</a:t>
            </a:r>
            <a:r>
              <a:rPr lang="en-US" sz="21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Supports informed decision-making and balanced workload distribution to enhance productivity.</a:t>
            </a:r>
          </a:p>
          <a:p>
            <a:pPr algn="l">
              <a:lnSpc>
                <a:spcPts val="2535"/>
              </a:lnSpc>
            </a:pPr>
            <a:endParaRPr lang="en-US" sz="2199" u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9" lvl="1" indent="-237490" algn="l">
              <a:lnSpc>
                <a:spcPts val="4289"/>
              </a:lnSpc>
              <a:buFont typeface="Arial"/>
              <a:buChar char="•"/>
            </a:pPr>
            <a:r>
              <a:rPr lang="en-US" sz="2199" b="1" u="none" strike="noStrik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Enhanced Well-Being &amp; Productivity</a:t>
            </a:r>
            <a:r>
              <a:rPr lang="en-US" sz="21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Prioritizing employee mental health boosts performance and retention, creating a win-win for both employees and the organization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0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14350" y="1895475"/>
          <a:ext cx="17259300" cy="8004002"/>
        </p:xfrm>
        <a:graphic>
          <a:graphicData uri="http://schemas.openxmlformats.org/drawingml/2006/table">
            <a:tbl>
              <a:tblPr/>
              <a:tblGrid>
                <a:gridCol w="452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7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6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74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1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99" b="1" u="none" strike="noStrik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Feature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</a:t>
                      </a:r>
                      <a:r>
                        <a:rPr lang="en-US" sz="2499" b="1" u="none" strike="noStrik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ramco Fatigue Management Systems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Takalam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Smart Eye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EyeRest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080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Privacy and Security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72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Personalized Interventions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8"/>
                        </a:lnSpc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141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Eye Tracking Technology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63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Real-Time Burnout Detection</a:t>
                      </a: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8"/>
                        </a:lnSpc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38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94407" marR="94407" marT="94407" marB="94407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6347523" y="3633093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3" y="0"/>
                </a:lnTo>
                <a:lnTo>
                  <a:pt x="1388393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28890" y="3633093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4" y="0"/>
                </a:lnTo>
                <a:lnTo>
                  <a:pt x="1388394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28890" y="6829072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4" y="0"/>
                </a:lnTo>
                <a:lnTo>
                  <a:pt x="1388394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984467" y="8393630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4" y="0"/>
                </a:lnTo>
                <a:lnTo>
                  <a:pt x="1388394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81385" y="3617692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3" y="0"/>
                </a:lnTo>
                <a:lnTo>
                  <a:pt x="1388393" y="1272273"/>
                </a:lnTo>
                <a:lnTo>
                  <a:pt x="0" y="12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981385" y="5175715"/>
            <a:ext cx="1394559" cy="1277923"/>
          </a:xfrm>
          <a:custGeom>
            <a:avLst/>
            <a:gdLst/>
            <a:ahLst/>
            <a:cxnLst/>
            <a:rect l="l" t="t" r="r" b="b"/>
            <a:pathLst>
              <a:path w="1394559" h="1277923">
                <a:moveTo>
                  <a:pt x="0" y="0"/>
                </a:moveTo>
                <a:lnTo>
                  <a:pt x="1394558" y="0"/>
                </a:lnTo>
                <a:lnTo>
                  <a:pt x="1394558" y="1277923"/>
                </a:lnTo>
                <a:lnTo>
                  <a:pt x="0" y="127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984467" y="6829072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4" y="0"/>
                </a:lnTo>
                <a:lnTo>
                  <a:pt x="1388394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347523" y="5193566"/>
            <a:ext cx="1342353" cy="1342353"/>
          </a:xfrm>
          <a:custGeom>
            <a:avLst/>
            <a:gdLst/>
            <a:ahLst/>
            <a:cxnLst/>
            <a:rect l="l" t="t" r="r" b="b"/>
            <a:pathLst>
              <a:path w="1342353" h="1342353">
                <a:moveTo>
                  <a:pt x="0" y="0"/>
                </a:moveTo>
                <a:lnTo>
                  <a:pt x="1342353" y="0"/>
                </a:lnTo>
                <a:lnTo>
                  <a:pt x="1342353" y="1342353"/>
                </a:lnTo>
                <a:lnTo>
                  <a:pt x="0" y="134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347523" y="8384105"/>
            <a:ext cx="1342353" cy="1342353"/>
          </a:xfrm>
          <a:custGeom>
            <a:avLst/>
            <a:gdLst/>
            <a:ahLst/>
            <a:cxnLst/>
            <a:rect l="l" t="t" r="r" b="b"/>
            <a:pathLst>
              <a:path w="1342353" h="1342353">
                <a:moveTo>
                  <a:pt x="0" y="0"/>
                </a:moveTo>
                <a:lnTo>
                  <a:pt x="1342353" y="0"/>
                </a:lnTo>
                <a:lnTo>
                  <a:pt x="1342353" y="1342353"/>
                </a:lnTo>
                <a:lnTo>
                  <a:pt x="0" y="134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247764" y="5193566"/>
            <a:ext cx="1342353" cy="1342353"/>
          </a:xfrm>
          <a:custGeom>
            <a:avLst/>
            <a:gdLst/>
            <a:ahLst/>
            <a:cxnLst/>
            <a:rect l="l" t="t" r="r" b="b"/>
            <a:pathLst>
              <a:path w="1342353" h="1342353">
                <a:moveTo>
                  <a:pt x="0" y="0"/>
                </a:moveTo>
                <a:lnTo>
                  <a:pt x="1342354" y="0"/>
                </a:lnTo>
                <a:lnTo>
                  <a:pt x="1342354" y="1342353"/>
                </a:lnTo>
                <a:lnTo>
                  <a:pt x="0" y="134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247764" y="8384105"/>
            <a:ext cx="1342353" cy="1342353"/>
          </a:xfrm>
          <a:custGeom>
            <a:avLst/>
            <a:gdLst/>
            <a:ahLst/>
            <a:cxnLst/>
            <a:rect l="l" t="t" r="r" b="b"/>
            <a:pathLst>
              <a:path w="1342353" h="1342353">
                <a:moveTo>
                  <a:pt x="0" y="0"/>
                </a:moveTo>
                <a:lnTo>
                  <a:pt x="1342354" y="0"/>
                </a:lnTo>
                <a:lnTo>
                  <a:pt x="1342354" y="1342353"/>
                </a:lnTo>
                <a:lnTo>
                  <a:pt x="0" y="134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347523" y="6821669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3" y="0"/>
                </a:lnTo>
                <a:lnTo>
                  <a:pt x="1388393" y="1272274"/>
                </a:lnTo>
                <a:lnTo>
                  <a:pt x="0" y="12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965664" y="3528327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3" y="0"/>
                </a:lnTo>
                <a:lnTo>
                  <a:pt x="1388393" y="1272273"/>
                </a:lnTo>
                <a:lnTo>
                  <a:pt x="0" y="12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965664" y="8377571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3" y="0"/>
                </a:lnTo>
                <a:lnTo>
                  <a:pt x="1388393" y="1272273"/>
                </a:lnTo>
                <a:lnTo>
                  <a:pt x="0" y="12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942643" y="5193566"/>
            <a:ext cx="1388394" cy="1272273"/>
          </a:xfrm>
          <a:custGeom>
            <a:avLst/>
            <a:gdLst/>
            <a:ahLst/>
            <a:cxnLst/>
            <a:rect l="l" t="t" r="r" b="b"/>
            <a:pathLst>
              <a:path w="1388394" h="1272273">
                <a:moveTo>
                  <a:pt x="0" y="0"/>
                </a:moveTo>
                <a:lnTo>
                  <a:pt x="1388394" y="0"/>
                </a:lnTo>
                <a:lnTo>
                  <a:pt x="1388394" y="1272273"/>
                </a:lnTo>
                <a:lnTo>
                  <a:pt x="0" y="12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988684" y="6786629"/>
            <a:ext cx="1342353" cy="1342353"/>
          </a:xfrm>
          <a:custGeom>
            <a:avLst/>
            <a:gdLst/>
            <a:ahLst/>
            <a:cxnLst/>
            <a:rect l="l" t="t" r="r" b="b"/>
            <a:pathLst>
              <a:path w="1342353" h="1342353">
                <a:moveTo>
                  <a:pt x="0" y="0"/>
                </a:moveTo>
                <a:lnTo>
                  <a:pt x="1342353" y="0"/>
                </a:lnTo>
                <a:lnTo>
                  <a:pt x="1342353" y="1342353"/>
                </a:lnTo>
                <a:lnTo>
                  <a:pt x="0" y="134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14350" y="257208"/>
            <a:ext cx="17259300" cy="120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 u="none" strike="noStrike" spc="-7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Competition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33404" y="3045702"/>
            <a:ext cx="2616630" cy="30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spc="-20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Saudi Arabia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93390" y="3045718"/>
            <a:ext cx="859393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1999" i="1" spc="-19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Sweden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08538" y="3055227"/>
            <a:ext cx="640462" cy="282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1999" i="1" spc="-19" dirty="0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UAE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3540311" y="1939230"/>
            <a:ext cx="2518669" cy="2058460"/>
          </a:xfrm>
          <a:custGeom>
            <a:avLst/>
            <a:gdLst/>
            <a:ahLst/>
            <a:cxnLst/>
            <a:rect l="l" t="t" r="r" b="b"/>
            <a:pathLst>
              <a:path w="2518669" h="2058460">
                <a:moveTo>
                  <a:pt x="0" y="0"/>
                </a:moveTo>
                <a:lnTo>
                  <a:pt x="2518669" y="0"/>
                </a:lnTo>
                <a:lnTo>
                  <a:pt x="2518669" y="2058459"/>
                </a:lnTo>
                <a:lnTo>
                  <a:pt x="0" y="2058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2356"/>
            </a:stretch>
          </a:blipFill>
          <a:ln w="38100" cap="rnd">
            <a:solidFill>
              <a:srgbClr val="0094C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17961" y="1533855"/>
            <a:ext cx="2518669" cy="2058460"/>
          </a:xfrm>
          <a:custGeom>
            <a:avLst/>
            <a:gdLst/>
            <a:ahLst/>
            <a:cxnLst/>
            <a:rect l="l" t="t" r="r" b="b"/>
            <a:pathLst>
              <a:path w="2518669" h="2058460">
                <a:moveTo>
                  <a:pt x="0" y="0"/>
                </a:moveTo>
                <a:lnTo>
                  <a:pt x="2518669" y="0"/>
                </a:lnTo>
                <a:lnTo>
                  <a:pt x="2518669" y="2058459"/>
                </a:lnTo>
                <a:lnTo>
                  <a:pt x="0" y="205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67" b="-168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17225" y="3415364"/>
            <a:ext cx="2518669" cy="2042010"/>
          </a:xfrm>
          <a:custGeom>
            <a:avLst/>
            <a:gdLst/>
            <a:ahLst/>
            <a:cxnLst/>
            <a:rect l="l" t="t" r="r" b="b"/>
            <a:pathLst>
              <a:path w="2518669" h="2042010">
                <a:moveTo>
                  <a:pt x="0" y="0"/>
                </a:moveTo>
                <a:lnTo>
                  <a:pt x="2518669" y="0"/>
                </a:lnTo>
                <a:lnTo>
                  <a:pt x="2518669" y="2042010"/>
                </a:lnTo>
                <a:lnTo>
                  <a:pt x="0" y="204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8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17961" y="7054838"/>
            <a:ext cx="2092403" cy="2408949"/>
          </a:xfrm>
          <a:custGeom>
            <a:avLst/>
            <a:gdLst/>
            <a:ahLst/>
            <a:cxnLst/>
            <a:rect l="l" t="t" r="r" b="b"/>
            <a:pathLst>
              <a:path w="2092403" h="2408949">
                <a:moveTo>
                  <a:pt x="0" y="0"/>
                </a:moveTo>
                <a:lnTo>
                  <a:pt x="2092403" y="0"/>
                </a:lnTo>
                <a:lnTo>
                  <a:pt x="2092403" y="2408949"/>
                </a:lnTo>
                <a:lnTo>
                  <a:pt x="0" y="240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963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42579" y="1550304"/>
            <a:ext cx="3273909" cy="2630392"/>
            <a:chOff x="0" y="0"/>
            <a:chExt cx="4365212" cy="35071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4365212" cy="61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4"/>
                </a:lnSpc>
              </a:pPr>
              <a:r>
                <a:rPr lang="en-US" sz="3095" b="1" spc="-3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Ahmed Yasser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911"/>
              <a:ext cx="4365212" cy="26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“As an award-winning public speaker and experienced hackathon leader, I foster a collaborative, comfortable team environment. I am eager to lead our team to success!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2579" y="7054838"/>
            <a:ext cx="3561330" cy="2297017"/>
            <a:chOff x="0" y="0"/>
            <a:chExt cx="4748440" cy="30626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"/>
              <a:ext cx="4748440" cy="61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4"/>
                </a:lnSpc>
              </a:pPr>
              <a:r>
                <a:rPr lang="en-US" sz="3095" b="1" spc="-3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Yara Ahmed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56911"/>
              <a:ext cx="4748440" cy="2205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“With a passion for digital media and graphic design, I enhance EyeRest’s interface for a seamless, visually engaging experience”.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53188" y="1550304"/>
            <a:ext cx="3178659" cy="2630392"/>
            <a:chOff x="0" y="0"/>
            <a:chExt cx="4238212" cy="350719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525"/>
              <a:ext cx="4238212" cy="61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4"/>
                </a:lnSpc>
              </a:pPr>
              <a:r>
                <a:rPr lang="en-US" sz="3095" b="1" spc="-3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Mustafa Mallesho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56911"/>
              <a:ext cx="4238212" cy="26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“As a software engineering student with diverse project experience, I transform EyeRest from an innovative idea into an impactful solution.”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24847" y="7054838"/>
            <a:ext cx="3707000" cy="2297003"/>
            <a:chOff x="0" y="0"/>
            <a:chExt cx="4942667" cy="306267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4942667" cy="615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4"/>
                </a:lnSpc>
              </a:pPr>
              <a:r>
                <a:rPr lang="en-US" sz="3095" b="1" spc="-3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Nadia Sibai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56892"/>
              <a:ext cx="4942667" cy="2205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“Leveraging a strong background in business intelligence and multiple hackathon experiences, I build robust, strategic business plans for EyeRest.”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87230" y="5906322"/>
            <a:ext cx="3178659" cy="2297017"/>
            <a:chOff x="0" y="0"/>
            <a:chExt cx="4238212" cy="306269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525"/>
              <a:ext cx="4238212" cy="61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4"/>
                </a:lnSpc>
              </a:pPr>
              <a:r>
                <a:rPr lang="en-US" sz="3095" b="1" spc="-3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Hazem Al-Hatim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56911"/>
              <a:ext cx="4238212" cy="2205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“Focused on AI and machine learning, I excel in data extraction and model building to ensure EyeRest outperforms competitors.”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68486" y="307958"/>
            <a:ext cx="441614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40910" y="1170892"/>
            <a:ext cx="1469827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63A3E7"/>
                </a:solidFill>
                <a:latin typeface="Roboto Bold"/>
                <a:ea typeface="Roboto Bold"/>
                <a:cs typeface="Roboto Bold"/>
                <a:sym typeface="Roboto Bold"/>
              </a:rPr>
              <a:t>Team Leader</a:t>
            </a:r>
          </a:p>
        </p:txBody>
      </p:sp>
      <p:sp>
        <p:nvSpPr>
          <p:cNvPr id="28" name="Freeform 28"/>
          <p:cNvSpPr/>
          <p:nvPr/>
        </p:nvSpPr>
        <p:spPr>
          <a:xfrm>
            <a:off x="4225553" y="7054838"/>
            <a:ext cx="2092403" cy="2408949"/>
          </a:xfrm>
          <a:custGeom>
            <a:avLst/>
            <a:gdLst/>
            <a:ahLst/>
            <a:cxnLst/>
            <a:rect l="l" t="t" r="r" b="b"/>
            <a:pathLst>
              <a:path w="2092403" h="2408949">
                <a:moveTo>
                  <a:pt x="0" y="0"/>
                </a:moveTo>
                <a:lnTo>
                  <a:pt x="2092404" y="0"/>
                </a:lnTo>
                <a:lnTo>
                  <a:pt x="2092404" y="2408949"/>
                </a:lnTo>
                <a:lnTo>
                  <a:pt x="0" y="240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963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0"/>
              <a:chOff x="0" y="0"/>
              <a:chExt cx="481659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10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816593" cy="270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564419" y="5728761"/>
            <a:ext cx="1669488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64419" y="5566836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3043" y="5557311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50368" y="5557311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28700"/>
            <a:ext cx="16230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Opportunities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57177" y="5557311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72407" y="6033561"/>
            <a:ext cx="4817239" cy="1057341"/>
            <a:chOff x="0" y="0"/>
            <a:chExt cx="6422985" cy="1409788"/>
          </a:xfrm>
        </p:grpSpPr>
        <p:sp>
          <p:nvSpPr>
            <p:cNvPr id="18" name="TextBox 18"/>
            <p:cNvSpPr txBox="1"/>
            <p:nvPr/>
          </p:nvSpPr>
          <p:spPr>
            <a:xfrm>
              <a:off x="725564" y="-38100"/>
              <a:ext cx="4971857" cy="541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detection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51480"/>
              <a:ext cx="6422985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Include more</a:t>
              </a:r>
              <a:r>
                <a:rPr lang="en-US" sz="2000" u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indicators in detecting fatigue, such as typing speed/accuracy  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75387" y="6161054"/>
            <a:ext cx="5679161" cy="1110774"/>
            <a:chOff x="0" y="0"/>
            <a:chExt cx="7572215" cy="1481031"/>
          </a:xfrm>
        </p:grpSpPr>
        <p:sp>
          <p:nvSpPr>
            <p:cNvPr id="21" name="TextBox 21"/>
            <p:cNvSpPr txBox="1"/>
            <p:nvPr/>
          </p:nvSpPr>
          <p:spPr>
            <a:xfrm>
              <a:off x="475417" y="-38100"/>
              <a:ext cx="6948965" cy="108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 u="none" strike="noStrik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Corporate wellness partnerships</a:t>
              </a:r>
            </a:p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endParaRPr lang="en-US" sz="2500" b="1" u="none" strike="noStrik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22723"/>
              <a:ext cx="7572215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working with HR platforms, wellness programs, and occupational health providers.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359875" y="6033561"/>
            <a:ext cx="3213021" cy="1243631"/>
            <a:chOff x="0" y="0"/>
            <a:chExt cx="4284028" cy="1658174"/>
          </a:xfrm>
        </p:grpSpPr>
        <p:sp>
          <p:nvSpPr>
            <p:cNvPr id="24" name="TextBox 24"/>
            <p:cNvSpPr txBox="1"/>
            <p:nvPr/>
          </p:nvSpPr>
          <p:spPr>
            <a:xfrm>
              <a:off x="321576" y="-38100"/>
              <a:ext cx="3640876" cy="108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Starting Development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74728"/>
              <a:ext cx="4284028" cy="483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i="1">
                  <a:solidFill>
                    <a:srgbClr val="FFFFFF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May 2025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88480" y="3641474"/>
            <a:ext cx="5447626" cy="1458386"/>
            <a:chOff x="0" y="0"/>
            <a:chExt cx="7263502" cy="194451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38100"/>
              <a:ext cx="7263502" cy="541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 u="none" strike="noStrik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Industry-Specific Customization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75108" y="654406"/>
              <a:ext cx="5113285" cy="1290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ensuring solutions meet sector-specific needs</a:t>
              </a:r>
            </a:p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 lang="en-US" sz="2000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821930" y="7466681"/>
            <a:ext cx="300666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November 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08958" y="4987255"/>
            <a:ext cx="300666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February 2026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73757" y="7466681"/>
            <a:ext cx="249069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June 2026 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837020" y="5557311"/>
            <a:ext cx="323850" cy="323850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66039" y="4624352"/>
            <a:ext cx="3865812" cy="834056"/>
            <a:chOff x="0" y="0"/>
            <a:chExt cx="5154417" cy="1112074"/>
          </a:xfrm>
        </p:grpSpPr>
        <p:sp>
          <p:nvSpPr>
            <p:cNvPr id="35" name="TextBox 35"/>
            <p:cNvSpPr txBox="1"/>
            <p:nvPr/>
          </p:nvSpPr>
          <p:spPr>
            <a:xfrm>
              <a:off x="386911" y="-38100"/>
              <a:ext cx="4380595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Soft Launch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28628"/>
              <a:ext cx="5154417" cy="483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i="1">
                  <a:solidFill>
                    <a:srgbClr val="FFFFFF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September 2025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572532" y="5566836"/>
            <a:ext cx="323850" cy="323850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801551" y="4633877"/>
            <a:ext cx="3865812" cy="834056"/>
            <a:chOff x="0" y="0"/>
            <a:chExt cx="5154417" cy="1112074"/>
          </a:xfrm>
        </p:grpSpPr>
        <p:sp>
          <p:nvSpPr>
            <p:cNvPr id="40" name="TextBox 40"/>
            <p:cNvSpPr txBox="1"/>
            <p:nvPr/>
          </p:nvSpPr>
          <p:spPr>
            <a:xfrm>
              <a:off x="386911" y="-38100"/>
              <a:ext cx="4380595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Global Expansion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628628"/>
              <a:ext cx="5154417" cy="483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i="1">
                  <a:solidFill>
                    <a:srgbClr val="FFFFFF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September 2026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Custom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Calibri</vt:lpstr>
      <vt:lpstr>Roboto Bold</vt:lpstr>
      <vt:lpstr>Canva Sans Bold</vt:lpstr>
      <vt:lpstr>Roboto Italics</vt:lpstr>
      <vt:lpstr>Arimo</vt:lpstr>
      <vt:lpstr>Nunito Sans</vt:lpstr>
      <vt:lpstr>Arimo Italics</vt:lpstr>
      <vt:lpstr>Arimo Bold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EyeRest Presentation </dc:title>
  <cp:lastModifiedBy>AHMED  YASSER  ELHUSSEINI  IBRAHIM</cp:lastModifiedBy>
  <cp:revision>3</cp:revision>
  <dcterms:created xsi:type="dcterms:W3CDTF">2006-08-16T00:00:00Z</dcterms:created>
  <dcterms:modified xsi:type="dcterms:W3CDTF">2025-04-12T21:43:00Z</dcterms:modified>
  <dc:identifier>DAGikEqcqqc</dc:identifier>
</cp:coreProperties>
</file>